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  <p:sldMasterId id="2147483803" r:id="rId2"/>
  </p:sldMasterIdLst>
  <p:notesMasterIdLst>
    <p:notesMasterId r:id="rId19"/>
  </p:notesMasterIdLst>
  <p:handoutMasterIdLst>
    <p:handoutMasterId r:id="rId20"/>
  </p:handoutMasterIdLst>
  <p:sldIdLst>
    <p:sldId id="577" r:id="rId3"/>
    <p:sldId id="573" r:id="rId4"/>
    <p:sldId id="472" r:id="rId5"/>
    <p:sldId id="578" r:id="rId6"/>
    <p:sldId id="572" r:id="rId7"/>
    <p:sldId id="570" r:id="rId8"/>
    <p:sldId id="458" r:id="rId9"/>
    <p:sldId id="535" r:id="rId10"/>
    <p:sldId id="547" r:id="rId11"/>
    <p:sldId id="542" r:id="rId12"/>
    <p:sldId id="559" r:id="rId13"/>
    <p:sldId id="561" r:id="rId14"/>
    <p:sldId id="527" r:id="rId15"/>
    <p:sldId id="575" r:id="rId16"/>
    <p:sldId id="568" r:id="rId17"/>
    <p:sldId id="394" r:id="rId18"/>
  </p:sldIdLst>
  <p:sldSz cx="12192000" cy="6858000"/>
  <p:notesSz cx="6858000" cy="9144000"/>
  <p:embeddedFontLst>
    <p:embeddedFont>
      <p:font typeface="Bebas Neu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otham Rounded Book" panose="020B0604020202020204" charset="0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688E19"/>
    <a:srgbClr val="5C7A18"/>
    <a:srgbClr val="53D2FF"/>
    <a:srgbClr val="2DC8FF"/>
    <a:srgbClr val="006600"/>
    <a:srgbClr val="577317"/>
    <a:srgbClr val="496113"/>
    <a:srgbClr val="002B4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74999999999997E-2"/>
          <c:y val="2.1738372186369821E-2"/>
          <c:w val="0.90728900098425191"/>
          <c:h val="0.90308963440639556"/>
        </c:manualLayout>
      </c:layout>
      <c:area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Hoja1!$A$2:$A$10</c:f>
              <c:strCache>
                <c:ptCount val="9"/>
                <c:pt idx="0">
                  <c:v>INF-3</c:v>
                </c:pt>
                <c:pt idx="1">
                  <c:v>INF-4</c:v>
                </c:pt>
                <c:pt idx="2">
                  <c:v>INF-5</c:v>
                </c:pt>
                <c:pt idx="3">
                  <c:v>PRIMERO</c:v>
                </c:pt>
                <c:pt idx="4">
                  <c:v>SEGUNDO</c:v>
                </c:pt>
                <c:pt idx="5">
                  <c:v>TERCERO</c:v>
                </c:pt>
                <c:pt idx="6">
                  <c:v>CUARTO</c:v>
                </c:pt>
                <c:pt idx="7">
                  <c:v>QUINTO</c:v>
                </c:pt>
                <c:pt idx="8">
                  <c:v>SEXTO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1.2</c:v>
                </c:pt>
                <c:pt idx="2">
                  <c:v>1.5</c:v>
                </c:pt>
                <c:pt idx="3">
                  <c:v>1.8</c:v>
                </c:pt>
                <c:pt idx="4">
                  <c:v>2</c:v>
                </c:pt>
                <c:pt idx="5">
                  <c:v>2.5</c:v>
                </c:pt>
                <c:pt idx="6">
                  <c:v>3.5</c:v>
                </c:pt>
                <c:pt idx="7">
                  <c:v>4</c:v>
                </c:pt>
                <c:pt idx="8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1-4377-A7D8-1177354CD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862976"/>
        <c:axId val="379863304"/>
      </c:areaChart>
      <c:catAx>
        <c:axId val="37986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9863304"/>
        <c:crosses val="autoZero"/>
        <c:auto val="1"/>
        <c:lblAlgn val="ctr"/>
        <c:lblOffset val="100"/>
        <c:noMultiLvlLbl val="0"/>
      </c:catAx>
      <c:valAx>
        <c:axId val="379863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ca-ES"/>
          </a:p>
        </c:txPr>
        <c:crossAx val="37986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Verdana" panose="020B0604030504040204" pitchFamily="34" charset="0"/>
        </a:defRPr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B710-2D37-452C-A1BD-02E56E2B5C5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89F73C5-3101-45C3-974E-F583540D8AF6}">
      <dgm:prSet custT="1"/>
      <dgm:spPr/>
      <dgm:t>
        <a:bodyPr/>
        <a:lstStyle/>
        <a:p>
          <a:r>
            <a: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Capacidades Cognitivas</a:t>
          </a:r>
        </a:p>
      </dgm:t>
    </dgm:pt>
    <dgm:pt modelId="{F0F459DA-0227-422D-9B03-834216E15DFE}" type="parTrans" cxnId="{2EC5019E-FDBE-4DBF-84FC-9730A76A8AB4}">
      <dgm:prSet/>
      <dgm:spPr/>
      <dgm:t>
        <a:bodyPr/>
        <a:lstStyle/>
        <a:p>
          <a:endParaRPr lang="es-ES"/>
        </a:p>
      </dgm:t>
    </dgm:pt>
    <dgm:pt modelId="{166B72AA-94AA-4DE5-AFE6-D5D077AC4FFA}" type="sibTrans" cxnId="{2EC5019E-FDBE-4DBF-84FC-9730A76A8AB4}">
      <dgm:prSet/>
      <dgm:spPr/>
      <dgm:t>
        <a:bodyPr/>
        <a:lstStyle/>
        <a:p>
          <a:endParaRPr lang="es-ES"/>
        </a:p>
      </dgm:t>
    </dgm:pt>
    <dgm:pt modelId="{B6B3A425-7FA0-4528-B1CA-0ECF4E8BB33D}">
      <dgm:prSet custT="1"/>
      <dgm:spPr/>
      <dgm:t>
        <a:bodyPr/>
        <a:lstStyle/>
        <a:p>
          <a:r>
            <a:rPr lang="es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Comportamiento Educativo</a:t>
          </a:r>
        </a:p>
      </dgm:t>
    </dgm:pt>
    <dgm:pt modelId="{1BA507D2-CC43-4340-80ED-7CD7B80C8879}" type="parTrans" cxnId="{222324CF-3A23-4C1E-A3C0-0F4B3EA1D557}">
      <dgm:prSet/>
      <dgm:spPr/>
      <dgm:t>
        <a:bodyPr/>
        <a:lstStyle/>
        <a:p>
          <a:endParaRPr lang="es-ES"/>
        </a:p>
      </dgm:t>
    </dgm:pt>
    <dgm:pt modelId="{44783DCC-151A-4063-8A11-9199A684BC9F}" type="sibTrans" cxnId="{222324CF-3A23-4C1E-A3C0-0F4B3EA1D557}">
      <dgm:prSet/>
      <dgm:spPr/>
      <dgm:t>
        <a:bodyPr/>
        <a:lstStyle/>
        <a:p>
          <a:endParaRPr lang="es-ES"/>
        </a:p>
      </dgm:t>
    </dgm:pt>
    <dgm:pt modelId="{78FAFF8E-9034-43D3-8647-D9191A75AF55}">
      <dgm:prSet custT="1"/>
      <dgm:spPr/>
      <dgm:t>
        <a:bodyPr/>
        <a:lstStyle/>
        <a:p>
          <a:pPr>
            <a:lnSpc>
              <a:spcPct val="100000"/>
            </a:lnSpc>
            <a:spcBef>
              <a:spcPts val="3600"/>
            </a:spcBef>
            <a:spcAft>
              <a:spcPts val="0"/>
            </a:spcAft>
          </a:pPr>
          <a:endParaRPr lang="es-ES" sz="3600" b="1" dirty="0">
            <a:solidFill>
              <a:schemeClr val="bg1"/>
            </a:solidFill>
          </a:endParaRPr>
        </a:p>
      </dgm:t>
    </dgm:pt>
    <dgm:pt modelId="{8EB8FC2D-1D7C-4546-840A-B62CAA44D787}" type="parTrans" cxnId="{EF29E07D-9D4D-44C3-83BC-890BB32ECDAB}">
      <dgm:prSet/>
      <dgm:spPr/>
      <dgm:t>
        <a:bodyPr/>
        <a:lstStyle/>
        <a:p>
          <a:endParaRPr lang="es-ES"/>
        </a:p>
      </dgm:t>
    </dgm:pt>
    <dgm:pt modelId="{444CD5BA-20BE-4481-93B1-0641F770A3F1}" type="sibTrans" cxnId="{EF29E07D-9D4D-44C3-83BC-890BB32ECDAB}">
      <dgm:prSet/>
      <dgm:spPr/>
      <dgm:t>
        <a:bodyPr/>
        <a:lstStyle/>
        <a:p>
          <a:endParaRPr lang="es-ES"/>
        </a:p>
      </dgm:t>
    </dgm:pt>
    <dgm:pt modelId="{B7E6D010-A3BB-4B68-84B6-21D172D644B4}" type="pres">
      <dgm:prSet presAssocID="{332BB710-2D37-452C-A1BD-02E56E2B5C55}" presName="Name0" presStyleCnt="0">
        <dgm:presLayoutVars>
          <dgm:dir/>
          <dgm:animLvl val="lvl"/>
          <dgm:resizeHandles val="exact"/>
        </dgm:presLayoutVars>
      </dgm:prSet>
      <dgm:spPr/>
    </dgm:pt>
    <dgm:pt modelId="{4FAF67C9-A2B9-4AA5-B7EE-045F2269B285}" type="pres">
      <dgm:prSet presAssocID="{489F73C5-3101-45C3-974E-F583540D8AF6}" presName="Name8" presStyleCnt="0"/>
      <dgm:spPr/>
    </dgm:pt>
    <dgm:pt modelId="{946BB5D7-F0FF-4994-B2ED-27052FFA2DA0}" type="pres">
      <dgm:prSet presAssocID="{489F73C5-3101-45C3-974E-F583540D8AF6}" presName="level" presStyleLbl="node1" presStyleIdx="0" presStyleCnt="3" custScaleX="97813" custScaleY="51457" custLinFactNeighborX="-128">
        <dgm:presLayoutVars>
          <dgm:chMax val="1"/>
          <dgm:bulletEnabled val="1"/>
        </dgm:presLayoutVars>
      </dgm:prSet>
      <dgm:spPr/>
    </dgm:pt>
    <dgm:pt modelId="{9E9B8B30-AD33-4CC5-986C-644DB6CB6D34}" type="pres">
      <dgm:prSet presAssocID="{489F73C5-3101-45C3-974E-F583540D8AF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049B61-0A7D-4C99-B02A-DFAC402B3CCF}" type="pres">
      <dgm:prSet presAssocID="{B6B3A425-7FA0-4528-B1CA-0ECF4E8BB33D}" presName="Name8" presStyleCnt="0"/>
      <dgm:spPr/>
    </dgm:pt>
    <dgm:pt modelId="{EEC0C7BB-C8D6-45DF-BC68-FF9E4A5A8B51}" type="pres">
      <dgm:prSet presAssocID="{B6B3A425-7FA0-4528-B1CA-0ECF4E8BB33D}" presName="level" presStyleLbl="node1" presStyleIdx="1" presStyleCnt="3" custScaleX="96812" custScaleY="81401">
        <dgm:presLayoutVars>
          <dgm:chMax val="1"/>
          <dgm:bulletEnabled val="1"/>
        </dgm:presLayoutVars>
      </dgm:prSet>
      <dgm:spPr/>
    </dgm:pt>
    <dgm:pt modelId="{7F89CC70-8776-48E8-99BA-C7BCD4458B81}" type="pres">
      <dgm:prSet presAssocID="{B6B3A425-7FA0-4528-B1CA-0ECF4E8BB3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F558F0-EADD-403C-AD67-3B0EA3C5B8FD}" type="pres">
      <dgm:prSet presAssocID="{78FAFF8E-9034-43D3-8647-D9191A75AF55}" presName="Name8" presStyleCnt="0"/>
      <dgm:spPr/>
    </dgm:pt>
    <dgm:pt modelId="{5621AD63-FED2-43F0-9DF6-886E16F52E2A}" type="pres">
      <dgm:prSet presAssocID="{78FAFF8E-9034-43D3-8647-D9191A75AF55}" presName="level" presStyleLbl="node1" presStyleIdx="2" presStyleCnt="3" custAng="0" custScaleX="93998" custScaleY="134536" custLinFactNeighborX="0" custLinFactNeighborY="10546">
        <dgm:presLayoutVars>
          <dgm:chMax val="1"/>
          <dgm:bulletEnabled val="1"/>
        </dgm:presLayoutVars>
      </dgm:prSet>
      <dgm:spPr/>
    </dgm:pt>
    <dgm:pt modelId="{5DA40361-F499-44BD-AA64-F6A979BA52FC}" type="pres">
      <dgm:prSet presAssocID="{78FAFF8E-9034-43D3-8647-D9191A75AF5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F53D719-FBFB-4046-9032-18023A6CA74A}" type="presOf" srcId="{78FAFF8E-9034-43D3-8647-D9191A75AF55}" destId="{5DA40361-F499-44BD-AA64-F6A979BA52FC}" srcOrd="1" destOrd="0" presId="urn:microsoft.com/office/officeart/2005/8/layout/pyramid3"/>
    <dgm:cxn modelId="{EF29E07D-9D4D-44C3-83BC-890BB32ECDAB}" srcId="{332BB710-2D37-452C-A1BD-02E56E2B5C55}" destId="{78FAFF8E-9034-43D3-8647-D9191A75AF55}" srcOrd="2" destOrd="0" parTransId="{8EB8FC2D-1D7C-4546-840A-B62CAA44D787}" sibTransId="{444CD5BA-20BE-4481-93B1-0641F770A3F1}"/>
    <dgm:cxn modelId="{2EC5019E-FDBE-4DBF-84FC-9730A76A8AB4}" srcId="{332BB710-2D37-452C-A1BD-02E56E2B5C55}" destId="{489F73C5-3101-45C3-974E-F583540D8AF6}" srcOrd="0" destOrd="0" parTransId="{F0F459DA-0227-422D-9B03-834216E15DFE}" sibTransId="{166B72AA-94AA-4DE5-AFE6-D5D077AC4FFA}"/>
    <dgm:cxn modelId="{BD22E4B1-4FB8-41CB-8CC0-9CBCA926921A}" type="presOf" srcId="{489F73C5-3101-45C3-974E-F583540D8AF6}" destId="{9E9B8B30-AD33-4CC5-986C-644DB6CB6D34}" srcOrd="1" destOrd="0" presId="urn:microsoft.com/office/officeart/2005/8/layout/pyramid3"/>
    <dgm:cxn modelId="{898E45B2-CF04-4E99-BD31-A19336BA95E1}" type="presOf" srcId="{489F73C5-3101-45C3-974E-F583540D8AF6}" destId="{946BB5D7-F0FF-4994-B2ED-27052FFA2DA0}" srcOrd="0" destOrd="0" presId="urn:microsoft.com/office/officeart/2005/8/layout/pyramid3"/>
    <dgm:cxn modelId="{222324CF-3A23-4C1E-A3C0-0F4B3EA1D557}" srcId="{332BB710-2D37-452C-A1BD-02E56E2B5C55}" destId="{B6B3A425-7FA0-4528-B1CA-0ECF4E8BB33D}" srcOrd="1" destOrd="0" parTransId="{1BA507D2-CC43-4340-80ED-7CD7B80C8879}" sibTransId="{44783DCC-151A-4063-8A11-9199A684BC9F}"/>
    <dgm:cxn modelId="{DCE1F8CF-40AC-4B19-8C22-74CFB4BFF4FD}" type="presOf" srcId="{B6B3A425-7FA0-4528-B1CA-0ECF4E8BB33D}" destId="{EEC0C7BB-C8D6-45DF-BC68-FF9E4A5A8B51}" srcOrd="0" destOrd="0" presId="urn:microsoft.com/office/officeart/2005/8/layout/pyramid3"/>
    <dgm:cxn modelId="{83FB5BD1-F1E7-4BAC-A238-CDF9AED911E1}" type="presOf" srcId="{B6B3A425-7FA0-4528-B1CA-0ECF4E8BB33D}" destId="{7F89CC70-8776-48E8-99BA-C7BCD4458B81}" srcOrd="1" destOrd="0" presId="urn:microsoft.com/office/officeart/2005/8/layout/pyramid3"/>
    <dgm:cxn modelId="{59634FF7-24EB-47FC-B0D5-84763DA5F09E}" type="presOf" srcId="{332BB710-2D37-452C-A1BD-02E56E2B5C55}" destId="{B7E6D010-A3BB-4B68-84B6-21D172D644B4}" srcOrd="0" destOrd="0" presId="urn:microsoft.com/office/officeart/2005/8/layout/pyramid3"/>
    <dgm:cxn modelId="{FE0056F9-9761-45DE-89BE-4A6AE6427BA1}" type="presOf" srcId="{78FAFF8E-9034-43D3-8647-D9191A75AF55}" destId="{5621AD63-FED2-43F0-9DF6-886E16F52E2A}" srcOrd="0" destOrd="0" presId="urn:microsoft.com/office/officeart/2005/8/layout/pyramid3"/>
    <dgm:cxn modelId="{0CAF986F-D39E-4330-9A63-B3318C4AAE8C}" type="presParOf" srcId="{B7E6D010-A3BB-4B68-84B6-21D172D644B4}" destId="{4FAF67C9-A2B9-4AA5-B7EE-045F2269B285}" srcOrd="0" destOrd="0" presId="urn:microsoft.com/office/officeart/2005/8/layout/pyramid3"/>
    <dgm:cxn modelId="{D38B8942-EFDE-43D3-B206-E85D056F9F2B}" type="presParOf" srcId="{4FAF67C9-A2B9-4AA5-B7EE-045F2269B285}" destId="{946BB5D7-F0FF-4994-B2ED-27052FFA2DA0}" srcOrd="0" destOrd="0" presId="urn:microsoft.com/office/officeart/2005/8/layout/pyramid3"/>
    <dgm:cxn modelId="{433528B8-655D-422F-A61C-9136E8260410}" type="presParOf" srcId="{4FAF67C9-A2B9-4AA5-B7EE-045F2269B285}" destId="{9E9B8B30-AD33-4CC5-986C-644DB6CB6D34}" srcOrd="1" destOrd="0" presId="urn:microsoft.com/office/officeart/2005/8/layout/pyramid3"/>
    <dgm:cxn modelId="{9DD6E32B-8CDF-46CF-844D-8FE374C89941}" type="presParOf" srcId="{B7E6D010-A3BB-4B68-84B6-21D172D644B4}" destId="{41049B61-0A7D-4C99-B02A-DFAC402B3CCF}" srcOrd="1" destOrd="0" presId="urn:microsoft.com/office/officeart/2005/8/layout/pyramid3"/>
    <dgm:cxn modelId="{F77EBF52-D758-47D4-9431-11B0071A882D}" type="presParOf" srcId="{41049B61-0A7D-4C99-B02A-DFAC402B3CCF}" destId="{EEC0C7BB-C8D6-45DF-BC68-FF9E4A5A8B51}" srcOrd="0" destOrd="0" presId="urn:microsoft.com/office/officeart/2005/8/layout/pyramid3"/>
    <dgm:cxn modelId="{7C522B74-3DB9-458C-B33A-8A3F02EB9B43}" type="presParOf" srcId="{41049B61-0A7D-4C99-B02A-DFAC402B3CCF}" destId="{7F89CC70-8776-48E8-99BA-C7BCD4458B81}" srcOrd="1" destOrd="0" presId="urn:microsoft.com/office/officeart/2005/8/layout/pyramid3"/>
    <dgm:cxn modelId="{CAEC4903-719D-479A-9AB4-A754E0916833}" type="presParOf" srcId="{B7E6D010-A3BB-4B68-84B6-21D172D644B4}" destId="{DCF558F0-EADD-403C-AD67-3B0EA3C5B8FD}" srcOrd="2" destOrd="0" presId="urn:microsoft.com/office/officeart/2005/8/layout/pyramid3"/>
    <dgm:cxn modelId="{85387BFA-EF09-4324-B2E2-993E55CEE249}" type="presParOf" srcId="{DCF558F0-EADD-403C-AD67-3B0EA3C5B8FD}" destId="{5621AD63-FED2-43F0-9DF6-886E16F52E2A}" srcOrd="0" destOrd="0" presId="urn:microsoft.com/office/officeart/2005/8/layout/pyramid3"/>
    <dgm:cxn modelId="{305B1525-4F5B-4DBA-93EF-B4E12F4E4D6E}" type="presParOf" srcId="{DCF558F0-EADD-403C-AD67-3B0EA3C5B8FD}" destId="{5DA40361-F499-44BD-AA64-F6A979BA52F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BB5D7-F0FF-4994-B2ED-27052FFA2DA0}">
      <dsp:nvSpPr>
        <dsp:cNvPr id="0" name=""/>
        <dsp:cNvSpPr/>
      </dsp:nvSpPr>
      <dsp:spPr>
        <a:xfrm rot="10800000">
          <a:off x="66737" y="0"/>
          <a:ext cx="6761039" cy="674472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Capacidades Cognitivas</a:t>
          </a:r>
        </a:p>
      </dsp:txBody>
      <dsp:txXfrm rot="-10800000">
        <a:off x="1249919" y="0"/>
        <a:ext cx="4394675" cy="674472"/>
      </dsp:txXfrm>
    </dsp:sp>
    <dsp:sp modelId="{EEC0C7BB-C8D6-45DF-BC68-FF9E4A5A8B51}">
      <dsp:nvSpPr>
        <dsp:cNvPr id="0" name=""/>
        <dsp:cNvSpPr/>
      </dsp:nvSpPr>
      <dsp:spPr>
        <a:xfrm rot="10800000">
          <a:off x="754066" y="674472"/>
          <a:ext cx="5404076" cy="1066962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Comportamiento Educativo</a:t>
          </a:r>
        </a:p>
      </dsp:txBody>
      <dsp:txXfrm rot="-10800000">
        <a:off x="1699780" y="674472"/>
        <a:ext cx="3512649" cy="1066962"/>
      </dsp:txXfrm>
    </dsp:sp>
    <dsp:sp modelId="{5621AD63-FED2-43F0-9DF6-886E16F52E2A}">
      <dsp:nvSpPr>
        <dsp:cNvPr id="0" name=""/>
        <dsp:cNvSpPr/>
      </dsp:nvSpPr>
      <dsp:spPr>
        <a:xfrm rot="10800000">
          <a:off x="1821576" y="1741434"/>
          <a:ext cx="3269056" cy="1763429"/>
        </a:xfrm>
        <a:prstGeom prst="trapezoid">
          <a:avLst>
            <a:gd name="adj" fmla="val 9860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s-ES" sz="3600" b="1" kern="1200" dirty="0">
            <a:solidFill>
              <a:schemeClr val="bg1"/>
            </a:solidFill>
          </a:endParaRPr>
        </a:p>
      </dsp:txBody>
      <dsp:txXfrm rot="-10800000">
        <a:off x="1821576" y="1741434"/>
        <a:ext cx="3269056" cy="1763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244A-8FE7-4EF4-BD4D-4FB3B2D610F3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53B1B-EB91-4488-8838-E4291AD0C77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50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1FCB-D7CC-45B0-B0AA-74EB3F9EE441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B32F-9E75-43A2-95A9-DE300E99F2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2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8224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265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9240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37780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21976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409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7911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78808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5682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49388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1450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06073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67625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11717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94737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03264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60270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57936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3991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36572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67202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01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8009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5940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407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964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8805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5795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7538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267E-B563-4888-84DB-41D709789A7D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C6B51-B287-4982-9ECD-D711F226B5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3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7.xml"/><Relationship Id="rId7" Type="http://schemas.openxmlformats.org/officeDocument/2006/relationships/hyperlink" Target="Canci&#243;n%20AJEDUCA.mp3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hyperlink" Target="JORNADAS/JORNADA-/PIZARRA%20DIGITAL-ALBERTO.mp4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97661" y="627417"/>
            <a:ext cx="10894842" cy="646331"/>
          </a:xfrm>
          <a:prstGeom prst="rect">
            <a:avLst/>
          </a:prstGeom>
          <a:solidFill>
            <a:srgbClr val="8FE2FF"/>
          </a:solidFill>
        </p:spPr>
        <p:txBody>
          <a:bodyPr wrap="none">
            <a:spAutoFit/>
          </a:bodyPr>
          <a:lstStyle/>
          <a:p>
            <a:r>
              <a:rPr lang="es-ES" sz="3600" b="1" dirty="0"/>
              <a:t>XI Jornada Ajedrez y Educación Girona; 19 Octubre 2024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85" y="4033684"/>
            <a:ext cx="3716210" cy="7794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73634" y="4909368"/>
            <a:ext cx="4599166" cy="1384995"/>
          </a:xfrm>
          <a:prstGeom prst="rect">
            <a:avLst/>
          </a:prstGeom>
          <a:solidFill>
            <a:srgbClr val="53D2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u="sng" dirty="0">
                <a:solidFill>
                  <a:schemeClr val="tx1"/>
                </a:solidFill>
              </a:rPr>
              <a:t>Titulaciones</a:t>
            </a:r>
          </a:p>
          <a:p>
            <a:pPr algn="ctr"/>
            <a:r>
              <a:rPr lang="es-ES" sz="2800" b="1" dirty="0">
                <a:solidFill>
                  <a:schemeClr val="tx1"/>
                </a:solidFill>
              </a:rPr>
              <a:t>FIDE Master; FIDE School</a:t>
            </a:r>
          </a:p>
          <a:p>
            <a:pPr algn="ctr"/>
            <a:r>
              <a:rPr lang="es-ES" sz="2800" b="1" dirty="0">
                <a:solidFill>
                  <a:schemeClr val="tx1"/>
                </a:solidFill>
              </a:rPr>
              <a:t>FIDE Trainer; FIDE Arbitrer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73634" y="1690647"/>
            <a:ext cx="459916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Daniel Escobar Domínguez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Profesor de ajedrez </a:t>
            </a:r>
          </a:p>
          <a:p>
            <a:pPr algn="ctr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como asignatura curricular </a:t>
            </a:r>
          </a:p>
          <a:p>
            <a:pPr algn="ctr"/>
            <a:r>
              <a:rPr lang="es-ES" sz="2800" b="1" dirty="0"/>
              <a:t>desde el curso 2002-03 en</a:t>
            </a:r>
          </a:p>
          <a:p>
            <a:pPr algn="ctr"/>
            <a:r>
              <a:rPr lang="es-ES" sz="2800" b="1" dirty="0"/>
              <a:t>Jerez de la Frontera (Cádiz)</a:t>
            </a:r>
          </a:p>
        </p:txBody>
      </p:sp>
      <p:pic>
        <p:nvPicPr>
          <p:cNvPr id="12" name="Picture 4" descr="Resultado de imagen de clases de informat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373" y="4909368"/>
            <a:ext cx="2399152" cy="17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6" y="1690647"/>
            <a:ext cx="5179819" cy="29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2771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29" y="994199"/>
            <a:ext cx="6916849" cy="43587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481E94-BDA6-425F-B986-8261AC1DD3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875429" y="258704"/>
            <a:ext cx="6978425" cy="735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Cálculo: Valores de las piezas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53951" y="5429291"/>
            <a:ext cx="755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¿Serías capaz de encontrar todos los amigos del 10?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336" y="6055212"/>
            <a:ext cx="1524001" cy="6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49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102" y="5947922"/>
            <a:ext cx="1524001" cy="6755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F4CF10-0498-4750-9F36-847FACADA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09" y="908766"/>
            <a:ext cx="5039156" cy="50391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771D23-0745-47C0-8F5A-020640077F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296648" y="211906"/>
            <a:ext cx="4748313" cy="6968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Partida Black </a:t>
            </a:r>
            <a:r>
              <a:rPr lang="es-ES" sz="3200" b="1" u="sng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Chess</a:t>
            </a:r>
            <a:endParaRPr lang="es-ES" sz="3200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39082" y="2172344"/>
            <a:ext cx="2820641" cy="284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 algn="ctr"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 el primer jugador que, capturando piezas, llegue al valor de 21 puntos. Cuidado que si te pasas… pierdes.</a:t>
            </a:r>
          </a:p>
          <a:p>
            <a:pPr marL="0" indent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3389800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8E4281-90B5-47A7-A5E2-BC59D29F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96" y="1452985"/>
            <a:ext cx="4612383" cy="4612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2134016" y="248031"/>
            <a:ext cx="6218676" cy="12049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Juego del ascensor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Resolución de problemas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177733" y="2006105"/>
            <a:ext cx="2915890" cy="2625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puede llegar el peón blanco, que está en el piso 2 del edificio, a ver a su amiga Dama Negra?</a:t>
            </a:r>
          </a:p>
          <a:p>
            <a:pPr marL="0" indent="0"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¿Puedes ver más de un camino?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71" y="4740797"/>
            <a:ext cx="396274" cy="365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371" y="4266011"/>
            <a:ext cx="396274" cy="36579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488" y="4266011"/>
            <a:ext cx="396274" cy="36579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048" y="3297742"/>
            <a:ext cx="396274" cy="3657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212" y="2885826"/>
            <a:ext cx="304826" cy="3276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336" y="3825410"/>
            <a:ext cx="403895" cy="3657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3371" y="2885826"/>
            <a:ext cx="335309" cy="3657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0336" y="2400871"/>
            <a:ext cx="342930" cy="3505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371" y="1927047"/>
            <a:ext cx="350550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726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720675" y="2255945"/>
            <a:ext cx="2816185" cy="251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segundos</a:t>
            </a:r>
          </a:p>
          <a:p>
            <a:pPr marL="0" indent="0" algn="ctr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¿Cuántas piezas hay de….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Caballos blancos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Alfiles negros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peones blancos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Torres negras</a:t>
            </a:r>
          </a:p>
          <a:p>
            <a:pPr marL="0" indent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DB9D48C-97ED-436E-85DC-1A46900EF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202" y="1272326"/>
            <a:ext cx="4479236" cy="447923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940110" y="283522"/>
            <a:ext cx="6063213" cy="7627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AGILIDAD VISUAL</a:t>
            </a:r>
          </a:p>
        </p:txBody>
      </p:sp>
    </p:spTree>
    <p:extLst>
      <p:ext uri="{BB962C8B-B14F-4D97-AF65-F5344CB8AC3E}">
        <p14:creationId xmlns:p14="http://schemas.microsoft.com/office/powerpoint/2010/main" val="9840179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940110" y="283522"/>
            <a:ext cx="6063213" cy="7627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ATENCIÓN y MEMORIA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099" y="1262358"/>
            <a:ext cx="4725501" cy="4605779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50425" y="2095829"/>
            <a:ext cx="2816185" cy="251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  <a:endParaRPr lang="es-ES" sz="2000" b="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10 segundos se moverá las piezas.</a:t>
            </a:r>
          </a:p>
          <a:p>
            <a:pPr marL="0" indent="0" algn="ctr"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Averigua a que casillas se han movido</a:t>
            </a:r>
          </a:p>
          <a:p>
            <a:pPr marL="0" indent="0">
              <a:buNone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dirty="0"/>
          </a:p>
          <a:p>
            <a:pPr lvl="2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2014003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8E4281-90B5-47A7-A5E2-BC59D29F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88" y="1085385"/>
            <a:ext cx="4612383" cy="4612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507" y="6065368"/>
            <a:ext cx="1524001" cy="6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A4909C-17F2-4963-B9BB-F067815D02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3E6EDF6-25BE-42A2-B747-E75C0D955307}"/>
              </a:ext>
            </a:extLst>
          </p:cNvPr>
          <p:cNvGrpSpPr/>
          <p:nvPr/>
        </p:nvGrpSpPr>
        <p:grpSpPr>
          <a:xfrm>
            <a:off x="3439548" y="1509525"/>
            <a:ext cx="3644319" cy="2846760"/>
            <a:chOff x="4211806" y="1589771"/>
            <a:chExt cx="3644319" cy="2846760"/>
          </a:xfrm>
        </p:grpSpPr>
        <p:sp>
          <p:nvSpPr>
            <p:cNvPr id="11" name="Marcador de contenido 2">
              <a:extLst>
                <a:ext uri="{FF2B5EF4-FFF2-40B4-BE49-F238E27FC236}">
                  <a16:creationId xmlns:a16="http://schemas.microsoft.com/office/drawing/2014/main" id="{F7BC0CFF-7AF1-44C2-9395-97F2A3870F72}"/>
                </a:ext>
              </a:extLst>
            </p:cNvPr>
            <p:cNvSpPr txBox="1">
              <a:spLocks/>
            </p:cNvSpPr>
            <p:nvPr/>
          </p:nvSpPr>
          <p:spPr>
            <a:xfrm>
              <a:off x="4211806" y="2067266"/>
              <a:ext cx="741751" cy="3450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dirty="0">
                  <a:solidFill>
                    <a:schemeClr val="tx2">
                      <a:lumMod val="75000"/>
                    </a:schemeClr>
                  </a:solidFill>
                </a:rPr>
                <a:t>a</a:t>
              </a:r>
              <a:endParaRPr lang="es-ES" sz="15200" dirty="0">
                <a:solidFill>
                  <a:schemeClr val="tx2"/>
                </a:solidFill>
              </a:endParaRPr>
            </a:p>
          </p:txBody>
        </p:sp>
        <p:sp>
          <p:nvSpPr>
            <p:cNvPr id="12" name="Marcador de contenido 2">
              <a:extLst>
                <a:ext uri="{FF2B5EF4-FFF2-40B4-BE49-F238E27FC236}">
                  <a16:creationId xmlns:a16="http://schemas.microsoft.com/office/drawing/2014/main" id="{2EE785CA-716B-46FD-8722-08BC5F5C2FAB}"/>
                </a:ext>
              </a:extLst>
            </p:cNvPr>
            <p:cNvSpPr txBox="1">
              <a:spLocks/>
            </p:cNvSpPr>
            <p:nvPr/>
          </p:nvSpPr>
          <p:spPr>
            <a:xfrm>
              <a:off x="7171480" y="1589771"/>
              <a:ext cx="620897" cy="2839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dirty="0">
                  <a:solidFill>
                    <a:schemeClr val="tx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endParaRPr lang="es-ES" sz="15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Marcador de contenido 2">
              <a:extLst>
                <a:ext uri="{FF2B5EF4-FFF2-40B4-BE49-F238E27FC236}">
                  <a16:creationId xmlns:a16="http://schemas.microsoft.com/office/drawing/2014/main" id="{8BED8B4D-6546-4F42-A9DC-EF4D80BA3B84}"/>
                </a:ext>
              </a:extLst>
            </p:cNvPr>
            <p:cNvSpPr txBox="1">
              <a:spLocks/>
            </p:cNvSpPr>
            <p:nvPr/>
          </p:nvSpPr>
          <p:spPr>
            <a:xfrm>
              <a:off x="6181253" y="3894984"/>
              <a:ext cx="664118" cy="5415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6" name="Marcador de contenido 2">
              <a:extLst>
                <a:ext uri="{FF2B5EF4-FFF2-40B4-BE49-F238E27FC236}">
                  <a16:creationId xmlns:a16="http://schemas.microsoft.com/office/drawing/2014/main" id="{0C7C805E-3E67-4097-BD0A-A390B922C4C9}"/>
                </a:ext>
              </a:extLst>
            </p:cNvPr>
            <p:cNvSpPr txBox="1">
              <a:spLocks/>
            </p:cNvSpPr>
            <p:nvPr/>
          </p:nvSpPr>
          <p:spPr>
            <a:xfrm>
              <a:off x="5636818" y="2898574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4000" dirty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endParaRPr lang="es-ES" sz="4000" dirty="0">
                <a:solidFill>
                  <a:schemeClr val="tx2"/>
                </a:solidFill>
              </a:endParaRPr>
            </a:p>
          </p:txBody>
        </p:sp>
        <p:sp>
          <p:nvSpPr>
            <p:cNvPr id="17" name="Marcador de contenido 2">
              <a:extLst>
                <a:ext uri="{FF2B5EF4-FFF2-40B4-BE49-F238E27FC236}">
                  <a16:creationId xmlns:a16="http://schemas.microsoft.com/office/drawing/2014/main" id="{9558BA01-E68D-48C6-9D89-2D56B6F0EE4F}"/>
                </a:ext>
              </a:extLst>
            </p:cNvPr>
            <p:cNvSpPr txBox="1">
              <a:spLocks/>
            </p:cNvSpPr>
            <p:nvPr/>
          </p:nvSpPr>
          <p:spPr>
            <a:xfrm>
              <a:off x="5309298" y="3934853"/>
              <a:ext cx="410634" cy="4618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dirty="0">
                  <a:solidFill>
                    <a:schemeClr val="tx2"/>
                  </a:solidFill>
                </a:rPr>
                <a:t>u</a:t>
              </a:r>
            </a:p>
          </p:txBody>
        </p:sp>
        <p:sp>
          <p:nvSpPr>
            <p:cNvPr id="18" name="Marcador de contenido 2">
              <a:extLst>
                <a:ext uri="{FF2B5EF4-FFF2-40B4-BE49-F238E27FC236}">
                  <a16:creationId xmlns:a16="http://schemas.microsoft.com/office/drawing/2014/main" id="{512A05A8-73A8-4E38-A87C-A59C12965A4A}"/>
                </a:ext>
              </a:extLst>
            </p:cNvPr>
            <p:cNvSpPr txBox="1">
              <a:spLocks/>
            </p:cNvSpPr>
            <p:nvPr/>
          </p:nvSpPr>
          <p:spPr>
            <a:xfrm>
              <a:off x="7047615" y="3461488"/>
              <a:ext cx="808510" cy="5271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5200" dirty="0">
                  <a:solidFill>
                    <a:schemeClr val="tx2"/>
                  </a:solidFill>
                </a:rPr>
                <a:t>o</a:t>
              </a:r>
            </a:p>
          </p:txBody>
        </p:sp>
      </p:grpSp>
      <p:sp>
        <p:nvSpPr>
          <p:cNvPr id="21" name="Título 1"/>
          <p:cNvSpPr txBox="1">
            <a:spLocks/>
          </p:cNvSpPr>
          <p:nvPr/>
        </p:nvSpPr>
        <p:spPr>
          <a:xfrm>
            <a:off x="2447872" y="309506"/>
            <a:ext cx="6063213" cy="7627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ADIVINA ADIVINANZA</a:t>
            </a: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102074" y="2006106"/>
            <a:ext cx="2816185" cy="2511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 algn="ctr">
              <a:buNone/>
            </a:pPr>
            <a:r>
              <a:rPr lang="es-ES" sz="20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pieza es cada vocal?</a:t>
            </a:r>
          </a:p>
          <a:p>
            <a:pPr marL="0" indent="0">
              <a:buNone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casillas e3 y f7 son atacadas por 3 piezas a la vez.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714" y="2051830"/>
            <a:ext cx="289585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1582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452850" y="4895169"/>
            <a:ext cx="4625439" cy="11539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www.ajeduca.es</a:t>
            </a:r>
          </a:p>
          <a:p>
            <a:pPr marL="0" indent="0" algn="ctr">
              <a:buNone/>
            </a:pPr>
            <a:r>
              <a:rPr lang="es-ES" sz="28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ajeduca@ajeduca.es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125" y="564865"/>
            <a:ext cx="3284662" cy="1455967"/>
          </a:xfrm>
          <a:prstGeom prst="rect">
            <a:avLst/>
          </a:prstGeom>
        </p:spPr>
      </p:pic>
      <p:sp>
        <p:nvSpPr>
          <p:cNvPr id="4" name="AutoShape 2" descr="Resultado de imagen de logo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de logo facebo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496" y="5068626"/>
            <a:ext cx="807026" cy="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anal de youtub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4214" y="4969912"/>
            <a:ext cx="1822873" cy="9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82" y="2510235"/>
            <a:ext cx="3462823" cy="1837530"/>
          </a:xfrm>
          <a:prstGeom prst="rect">
            <a:avLst/>
          </a:prstGeom>
        </p:spPr>
      </p:pic>
      <p:pic>
        <p:nvPicPr>
          <p:cNvPr id="6" name="Canción AJED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3571" y="3429000"/>
            <a:ext cx="487363" cy="487363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5049671" y="2733015"/>
            <a:ext cx="4355840" cy="47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32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Canción AJEDUCA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049671" y="645353"/>
            <a:ext cx="4443205" cy="1300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4000" b="1" dirty="0">
                <a:solidFill>
                  <a:srgbClr val="5C7A1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¡¡MUCHAS GRACIAS!!</a:t>
            </a:r>
          </a:p>
        </p:txBody>
      </p:sp>
    </p:spTree>
    <p:extLst>
      <p:ext uri="{BB962C8B-B14F-4D97-AF65-F5344CB8AC3E}">
        <p14:creationId xmlns:p14="http://schemas.microsoft.com/office/powerpoint/2010/main" val="3439390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2307" y="2510191"/>
            <a:ext cx="7795647" cy="241791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					El ajedrez es muy difícil 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					no se sienten preparados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					falta de recursos</a:t>
            </a:r>
            <a:b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</a:b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					¿me ganarán mis alumnos?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164701" y="285737"/>
            <a:ext cx="6548476" cy="8349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>
                <a:solidFill>
                  <a:schemeClr val="bg1"/>
                </a:solidFill>
                <a:latin typeface="Bebas Neue" panose="020B0606020202050201" pitchFamily="34" charset="0"/>
              </a:rPr>
              <a:t>TEMORES DE LOS PROFESORES</a:t>
            </a:r>
          </a:p>
        </p:txBody>
      </p:sp>
      <p:pic>
        <p:nvPicPr>
          <p:cNvPr id="1026" name="Picture 2" descr="Resultado de imagen de PROFESOR PREOCUPADO INFANT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547" y="1332866"/>
            <a:ext cx="3105429" cy="332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3" y="5749695"/>
            <a:ext cx="1524001" cy="6755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575112" y="1604865"/>
            <a:ext cx="4222409" cy="633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b="1" dirty="0">
                <a:solidFill>
                  <a:srgbClr val="C00000"/>
                </a:solidFill>
                <a:latin typeface="Bebas Neue" panose="020B0606020202050201" pitchFamily="34" charset="0"/>
              </a:rPr>
              <a:t>CURSOS PARA PROFESORES</a:t>
            </a:r>
            <a:endParaRPr lang="es-ES" sz="4400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45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2"/>
          <p:cNvSpPr/>
          <p:nvPr/>
        </p:nvSpPr>
        <p:spPr>
          <a:xfrm>
            <a:off x="4141177" y="3446065"/>
            <a:ext cx="2919304" cy="1425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364035" y="4871530"/>
            <a:ext cx="2150741" cy="722936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DANIEL Y David </a:t>
            </a:r>
            <a:br>
              <a:rPr lang="es-ES" sz="2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</a:br>
            <a:r>
              <a:rPr lang="es-ES" sz="2400" dirty="0">
                <a:solidFill>
                  <a:schemeClr val="accent2">
                    <a:lumMod val="50000"/>
                  </a:schemeClr>
                </a:solidFill>
                <a:latin typeface="Bebas Neue" panose="020B0606020202050201" pitchFamily="34" charset="0"/>
              </a:rPr>
              <a:t>ESCOBAR DOMÍNGUEZ</a:t>
            </a:r>
            <a:br>
              <a:rPr lang="es-ES" sz="1600" dirty="0"/>
            </a:b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069" y="3581400"/>
            <a:ext cx="2219668" cy="983897"/>
          </a:xfrm>
          <a:prstGeom prst="rect">
            <a:avLst/>
          </a:prstGeom>
        </p:spPr>
      </p:pic>
      <p:sp>
        <p:nvSpPr>
          <p:cNvPr id="4" name="AutoShape 2" descr="Resultado de imagen de club de ajedrez shahma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712" y="3419475"/>
            <a:ext cx="28575" cy="19050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364035" y="3807799"/>
            <a:ext cx="2427774" cy="697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b="1" dirty="0">
                <a:solidFill>
                  <a:schemeClr val="bg1"/>
                </a:solidFill>
                <a:latin typeface="Bebas Neue" panose="020B0606020202050201" pitchFamily="34" charset="0"/>
              </a:rPr>
              <a:t>+ 30 años</a:t>
            </a:r>
            <a:endParaRPr lang="es-ES" sz="48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20675" y="5014579"/>
            <a:ext cx="3333953" cy="516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C00000"/>
                </a:solidFill>
                <a:latin typeface="Bebas Neue" panose="020B0606020202050201" pitchFamily="34" charset="0"/>
              </a:rPr>
              <a:t>TITULACIÓN FEDERATIVAS</a:t>
            </a:r>
            <a:endParaRPr lang="es-ES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973090" y="4989683"/>
            <a:ext cx="3444139" cy="4866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rgbClr val="C00000"/>
                </a:solidFill>
                <a:latin typeface="Bebas Neue" panose="020B0606020202050201" pitchFamily="34" charset="0"/>
              </a:rPr>
              <a:t>TITULACIÓN ACADÉMICAS</a:t>
            </a:r>
            <a:endParaRPr lang="es-ES" b="1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429" y="3235602"/>
            <a:ext cx="1831970" cy="15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3700273" y="283107"/>
            <a:ext cx="3801112" cy="775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>
                <a:solidFill>
                  <a:schemeClr val="bg1"/>
                </a:solidFill>
                <a:latin typeface="Bebas Neue" panose="020B0606020202050201" pitchFamily="34" charset="0"/>
              </a:rPr>
              <a:t>HISTORIA DE AJEDUCA</a:t>
            </a:r>
            <a:endParaRPr lang="es-E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0273" y="1266341"/>
            <a:ext cx="3807702" cy="2057462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061338" y="1859471"/>
            <a:ext cx="1603131" cy="1077218"/>
          </a:xfrm>
          <a:prstGeom prst="rect">
            <a:avLst/>
          </a:prstGeom>
          <a:solidFill>
            <a:srgbClr val="688E1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Desde 2015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51954" y="1851605"/>
            <a:ext cx="1603131" cy="1077218"/>
          </a:xfrm>
          <a:prstGeom prst="rect">
            <a:avLst/>
          </a:prstGeom>
          <a:solidFill>
            <a:srgbClr val="688E1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Desde 1985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26" y="1682997"/>
            <a:ext cx="1430165" cy="14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723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/>
          </p:nvPr>
        </p:nvGraphicFramePr>
        <p:xfrm>
          <a:off x="1794161" y="10327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022968" y="230227"/>
            <a:ext cx="7020153" cy="697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400" dirty="0">
                <a:solidFill>
                  <a:schemeClr val="bg1"/>
                </a:solidFill>
                <a:latin typeface="Bebas Neue" panose="020B0606020202050201" pitchFamily="34" charset="0"/>
              </a:rPr>
              <a:t>metodología PARA ENSEÑAR A PENSAR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47" y="4550243"/>
            <a:ext cx="2164267" cy="959339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V="1">
            <a:off x="2022968" y="1839053"/>
            <a:ext cx="7315200" cy="272868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cxnSpLocks/>
          </p:cNvCxnSpPr>
          <p:nvPr/>
        </p:nvCxnSpPr>
        <p:spPr>
          <a:xfrm>
            <a:off x="4336507" y="4648200"/>
            <a:ext cx="0" cy="1544336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353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574560" y="221391"/>
            <a:ext cx="7020153" cy="6978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400" dirty="0">
                <a:solidFill>
                  <a:schemeClr val="bg1"/>
                </a:solidFill>
                <a:latin typeface="Bebas Neue" panose="020B0606020202050201" pitchFamily="34" charset="0"/>
              </a:rPr>
              <a:t>Difusión: Creación de MATERIALES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78" y="5333698"/>
            <a:ext cx="1763983" cy="781908"/>
          </a:xfrm>
          <a:prstGeom prst="rect">
            <a:avLst/>
          </a:prstGeom>
        </p:spPr>
      </p:pic>
      <p:cxnSp>
        <p:nvCxnSpPr>
          <p:cNvPr id="7" name="Conector recto 6"/>
          <p:cNvCxnSpPr>
            <a:cxnSpLocks/>
          </p:cNvCxnSpPr>
          <p:nvPr/>
        </p:nvCxnSpPr>
        <p:spPr>
          <a:xfrm>
            <a:off x="4336507" y="4648200"/>
            <a:ext cx="0" cy="1544336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46" y="2606921"/>
            <a:ext cx="3358175" cy="21804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45" y="2601764"/>
            <a:ext cx="3214440" cy="218559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231645" y="1271662"/>
            <a:ext cx="321444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ANAYA Educación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684946" y="1271662"/>
            <a:ext cx="3358175" cy="10772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LAROUSSE Educación</a:t>
            </a:r>
          </a:p>
        </p:txBody>
      </p:sp>
      <p:pic>
        <p:nvPicPr>
          <p:cNvPr id="9" name="Imagen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1642" y="4787361"/>
            <a:ext cx="1716549" cy="1699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231645" y="5139744"/>
            <a:ext cx="3967428" cy="10772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bg1"/>
                </a:solidFill>
              </a:rPr>
              <a:t>Curso Interactivo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bg1"/>
                </a:solidFill>
              </a:rPr>
              <a:t>App AJEDUCA</a:t>
            </a:r>
          </a:p>
        </p:txBody>
      </p:sp>
    </p:spTree>
    <p:extLst>
      <p:ext uri="{BB962C8B-B14F-4D97-AF65-F5344CB8AC3E}">
        <p14:creationId xmlns:p14="http://schemas.microsoft.com/office/powerpoint/2010/main" val="383453211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83239" cy="187419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82" y="1513711"/>
            <a:ext cx="4325380" cy="501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068951" y="79131"/>
            <a:ext cx="4549770" cy="12324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RESULTADOS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BENEFICIOS</a:t>
            </a:r>
            <a:r>
              <a:rPr lang="es-E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06" y="3224044"/>
            <a:ext cx="1802890" cy="7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92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78616118"/>
              </p:ext>
            </p:extLst>
          </p:nvPr>
        </p:nvGraphicFramePr>
        <p:xfrm>
          <a:off x="1817458" y="1981537"/>
          <a:ext cx="6912210" cy="350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btítulo 3"/>
          <p:cNvSpPr txBox="1">
            <a:spLocks/>
          </p:cNvSpPr>
          <p:nvPr/>
        </p:nvSpPr>
        <p:spPr>
          <a:xfrm>
            <a:off x="3750974" y="5486401"/>
            <a:ext cx="3045178" cy="133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sz="9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+19% </a:t>
            </a:r>
            <a:endParaRPr lang="es-ES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>
          <a:xfrm>
            <a:off x="4213472" y="3461223"/>
            <a:ext cx="2120183" cy="1321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charset="2"/>
              <a:buNone/>
            </a:pPr>
            <a:endParaRPr lang="es-ES" sz="2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</a:t>
            </a:r>
          </a:p>
          <a:p>
            <a:pPr marL="0" indent="0" algn="ctr">
              <a:spcBef>
                <a:spcPts val="0"/>
              </a:spcBef>
              <a:buFont typeface="Wingdings 3" charset="2"/>
              <a:buNone/>
            </a:pPr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Académicos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240216" y="473303"/>
            <a:ext cx="4549770" cy="12324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32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RESULTADOS</a:t>
            </a:r>
            <a:r>
              <a:rPr lang="es-ES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4000" dirty="0">
                <a:solidFill>
                  <a:schemeClr val="bg1"/>
                </a:solidFill>
                <a:latin typeface="Bebas Neue" panose="020B0606020202050201" pitchFamily="34" charset="0"/>
              </a:rPr>
              <a:t>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MEJORA</a:t>
            </a:r>
          </a:p>
        </p:txBody>
      </p:sp>
      <p:pic>
        <p:nvPicPr>
          <p:cNvPr id="1026" name="Picture 2" descr="Resultado de imagen de matematic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33" y="2941886"/>
            <a:ext cx="204107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lectur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354" y="3230119"/>
            <a:ext cx="2042627" cy="15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60" y="4778123"/>
            <a:ext cx="1802890" cy="7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86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206" y="932508"/>
            <a:ext cx="7741586" cy="5488066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63008" y="79130"/>
            <a:ext cx="4932483" cy="6942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4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9800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Actividades educativas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305" y="5888735"/>
            <a:ext cx="1524001" cy="6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12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68" y="5973486"/>
            <a:ext cx="1524001" cy="675533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58317" y="440448"/>
            <a:ext cx="7394331" cy="7239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Capacidad espacial: Laberintos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37104" y="2145825"/>
            <a:ext cx="3018274" cy="2241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Rounded Book" panose="020B06000503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</a:t>
            </a:r>
          </a:p>
          <a:p>
            <a:pPr marL="0" indent="0" algn="ctr">
              <a:buNone/>
            </a:pPr>
            <a:r>
              <a:rPr lang="es-E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Capturar todas las piezas negras, que permanecen inmóviles, de forma consecutiva.</a:t>
            </a:r>
            <a:endParaRPr lang="es-ES" sz="2200" dirty="0"/>
          </a:p>
          <a:p>
            <a:pPr marL="0" indent="0">
              <a:buFont typeface="Arial" panose="020B0604020202020204" pitchFamily="34" charset="0"/>
              <a:buNone/>
            </a:pP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lang="es-ES" sz="2000" dirty="0"/>
          </a:p>
          <a:p>
            <a:pPr lvl="2"/>
            <a:endParaRPr lang="es-E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F8051D-2D3F-49F8-B3DF-86D92CD05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69" y="1451721"/>
            <a:ext cx="4496201" cy="44962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A38090-D07D-465E-9E14-4E4799AE1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1350" cy="16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368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6151</TotalTime>
  <Words>333</Words>
  <Application>Microsoft Office PowerPoint</Application>
  <PresentationFormat>Pantalla panoràmica</PresentationFormat>
  <Paragraphs>88</Paragraphs>
  <Slides>16</Slides>
  <Notes>0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16</vt:i4>
      </vt:variant>
    </vt:vector>
  </HeadingPairs>
  <TitlesOfParts>
    <vt:vector size="27" baseType="lpstr">
      <vt:lpstr>Bebas Neue</vt:lpstr>
      <vt:lpstr>Gotham Rounded Book</vt:lpstr>
      <vt:lpstr>Trebuchet MS</vt:lpstr>
      <vt:lpstr>Verdana</vt:lpstr>
      <vt:lpstr>Wingdings 2</vt:lpstr>
      <vt:lpstr>Calibri Light</vt:lpstr>
      <vt:lpstr>Calibri</vt:lpstr>
      <vt:lpstr>Arial</vt:lpstr>
      <vt:lpstr>Wingdings 3</vt:lpstr>
      <vt:lpstr>HDOfficeLightV0</vt:lpstr>
      <vt:lpstr>Faceta</vt:lpstr>
      <vt:lpstr>Presentació del PowerPoint</vt:lpstr>
      <vt:lpstr>     El ajedrez es muy difícil       no se sienten preparados      falta de recursos      ¿me ganarán mis alumnos?</vt:lpstr>
      <vt:lpstr>DANIEL Y David  ESCOBAR DOMÍNGUEZ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Capacidad espacial: Laberintos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AJEDUCA</dc:title>
  <dc:creator>David</dc:creator>
  <cp:lastModifiedBy>Aula</cp:lastModifiedBy>
  <cp:revision>394</cp:revision>
  <dcterms:created xsi:type="dcterms:W3CDTF">2016-03-12T18:47:53Z</dcterms:created>
  <dcterms:modified xsi:type="dcterms:W3CDTF">2024-10-19T15:44:39Z</dcterms:modified>
</cp:coreProperties>
</file>